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69" r:id="rId3"/>
    <p:sldId id="270" r:id="rId4"/>
    <p:sldId id="271" r:id="rId5"/>
    <p:sldId id="276" r:id="rId6"/>
    <p:sldId id="286" r:id="rId7"/>
    <p:sldId id="278" r:id="rId8"/>
    <p:sldId id="279" r:id="rId9"/>
    <p:sldId id="273" r:id="rId10"/>
    <p:sldId id="272" r:id="rId11"/>
    <p:sldId id="275" r:id="rId12"/>
    <p:sldId id="283" r:id="rId13"/>
    <p:sldId id="284" r:id="rId14"/>
    <p:sldId id="285" r:id="rId15"/>
    <p:sldId id="266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4490" autoAdjust="0"/>
  </p:normalViewPr>
  <p:slideViewPr>
    <p:cSldViewPr snapToGrid="0" snapToObjects="1">
      <p:cViewPr varScale="1">
        <p:scale>
          <a:sx n="107" d="100"/>
          <a:sy n="107" d="100"/>
        </p:scale>
        <p:origin x="498" y="10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4-6-2018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4-6-2018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17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02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strid.Verhegghen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ebgate.ec.europa.eu/fpfis/mwikis/impacttoolbox/index.php/Main_Page" TargetMode="External"/><Relationship Id="rId5" Type="http://schemas.openxmlformats.org/officeDocument/2006/relationships/hyperlink" Target="http://forobs.jrc.ec.europa.eu/products/software/impact.php" TargetMode="External"/><Relationship Id="rId4" Type="http://schemas.openxmlformats.org/officeDocument/2006/relationships/hyperlink" Target="mailto:hugh.eva@ec.europa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CarbEF</a:t>
            </a:r>
            <a:r>
              <a:rPr lang="en-US" sz="3600" dirty="0" smtClean="0"/>
              <a:t>:</a:t>
            </a:r>
            <a:br>
              <a:rPr lang="en-US" sz="3600" dirty="0" smtClean="0"/>
            </a:br>
            <a:r>
              <a:rPr lang="en-US" sz="3600" dirty="0" smtClean="0"/>
              <a:t>A software for reporting carbon emissions from deforestation and degradation</a:t>
            </a:r>
            <a:endParaRPr lang="fr-BE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Verhegghen A., </a:t>
            </a:r>
            <a:r>
              <a:rPr lang="en-US" dirty="0" err="1" smtClean="0"/>
              <a:t>Combal</a:t>
            </a:r>
            <a:r>
              <a:rPr lang="en-US" dirty="0" smtClean="0"/>
              <a:t> B., Eva H. (JRC) </a:t>
            </a:r>
          </a:p>
          <a:p>
            <a:r>
              <a:rPr lang="en-US" dirty="0" smtClean="0"/>
              <a:t>with the contribution of </a:t>
            </a:r>
            <a:r>
              <a:rPr lang="en-US" dirty="0" err="1" smtClean="0"/>
              <a:t>Bodart</a:t>
            </a:r>
            <a:r>
              <a:rPr lang="en-US" dirty="0" smtClean="0"/>
              <a:t> C. (JRC) and </a:t>
            </a:r>
            <a:r>
              <a:rPr lang="en-US" dirty="0" err="1" smtClean="0"/>
              <a:t>Arquero</a:t>
            </a:r>
            <a:r>
              <a:rPr lang="en-US" dirty="0" smtClean="0"/>
              <a:t> A. (FAO)</a:t>
            </a:r>
            <a:endParaRPr lang="fr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159612"/>
            <a:ext cx="12192000" cy="451323"/>
          </a:xfrm>
        </p:spPr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569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88" y="186590"/>
            <a:ext cx="1399885" cy="915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6511" y="186590"/>
            <a:ext cx="1382663" cy="9151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01178" y="715553"/>
            <a:ext cx="9191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or Value</a:t>
            </a:r>
            <a:endParaRPr lang="fr-BE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401"/>
          <a:stretch/>
        </p:blipFill>
        <p:spPr>
          <a:xfrm>
            <a:off x="7472782" y="188613"/>
            <a:ext cx="1399885" cy="913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4321" y="193906"/>
            <a:ext cx="1395833" cy="907809"/>
          </a:xfrm>
          <a:prstGeom prst="rect">
            <a:avLst/>
          </a:prstGeom>
        </p:spPr>
      </p:pic>
      <p:cxnSp>
        <p:nvCxnSpPr>
          <p:cNvPr id="26" name="Elbow Connector 25"/>
          <p:cNvCxnSpPr>
            <a:stCxn id="15" idx="2"/>
            <a:endCxn id="7" idx="0"/>
          </p:cNvCxnSpPr>
          <p:nvPr/>
        </p:nvCxnSpPr>
        <p:spPr>
          <a:xfrm rot="5400000">
            <a:off x="6408871" y="1178578"/>
            <a:ext cx="1840719" cy="1686991"/>
          </a:xfrm>
          <a:prstGeom prst="bentConnector3">
            <a:avLst>
              <a:gd name="adj1" fmla="val 7655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6" idx="2"/>
            <a:endCxn id="7" idx="0"/>
          </p:cNvCxnSpPr>
          <p:nvPr/>
        </p:nvCxnSpPr>
        <p:spPr>
          <a:xfrm rot="5400000">
            <a:off x="7208627" y="378822"/>
            <a:ext cx="1840719" cy="3286503"/>
          </a:xfrm>
          <a:prstGeom prst="bentConnector3">
            <a:avLst>
              <a:gd name="adj1" fmla="val 7655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112808" y="3029293"/>
            <a:ext cx="860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CarbEF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1665" y="459481"/>
            <a:ext cx="85279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Inputs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51659" y="5020430"/>
            <a:ext cx="9784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Outputs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8668" y="3376692"/>
            <a:ext cx="10768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Output Filename</a:t>
            </a:r>
          </a:p>
          <a:p>
            <a:pPr defTabSz="457189"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Report language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76388" y="4568764"/>
            <a:ext cx="1399885" cy="1672327"/>
            <a:chOff x="1260929" y="4617837"/>
            <a:chExt cx="1399885" cy="1672326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60929" y="4617837"/>
              <a:ext cx="1399885" cy="90578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364684" y="5582278"/>
              <a:ext cx="1192377" cy="70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189">
                <a:defRPr/>
              </a:pPr>
              <a:r>
                <a:rPr lang="en-US" sz="1000" b="1" dirty="0">
                  <a:solidFill>
                    <a:prstClr val="black"/>
                  </a:solidFill>
                  <a:latin typeface="Calibri" panose="020F0502020204030204"/>
                </a:rPr>
                <a:t>Forest change classes map</a:t>
              </a:r>
            </a:p>
            <a:p>
              <a:pPr defTabSz="457189">
                <a:defRPr/>
              </a:pPr>
              <a:r>
                <a:rPr lang="en-US" sz="1000" dirty="0">
                  <a:solidFill>
                    <a:prstClr val="black"/>
                  </a:solidFill>
                  <a:latin typeface="Calibri" panose="020F0502020204030204"/>
                </a:rPr>
                <a:t>1 band</a:t>
              </a:r>
            </a:p>
            <a:p>
              <a:pPr defTabSz="457189">
                <a:defRPr/>
              </a:pPr>
              <a:r>
                <a:rPr lang="en-US" sz="1000" dirty="0">
                  <a:solidFill>
                    <a:prstClr val="black"/>
                  </a:solidFill>
                  <a:latin typeface="Calibri" panose="020F0502020204030204"/>
                </a:rPr>
                <a:t>Class of the MFU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616242" y="6296552"/>
            <a:ext cx="3207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HTML and Excel reports</a:t>
            </a:r>
          </a:p>
          <a:p>
            <a:pPr defTabSz="457189"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Areas of forest changes and associated CO2 emissions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496" y="2942432"/>
            <a:ext cx="1040475" cy="1040475"/>
          </a:xfrm>
          <a:prstGeom prst="rect">
            <a:avLst/>
          </a:prstGeom>
        </p:spPr>
      </p:pic>
      <p:cxnSp>
        <p:nvCxnSpPr>
          <p:cNvPr id="57" name="Elbow Connector 56"/>
          <p:cNvCxnSpPr>
            <a:stCxn id="7" idx="2"/>
            <a:endCxn id="13" idx="0"/>
          </p:cNvCxnSpPr>
          <p:nvPr/>
        </p:nvCxnSpPr>
        <p:spPr>
          <a:xfrm rot="16200000" flipH="1">
            <a:off x="7346007" y="3122630"/>
            <a:ext cx="588052" cy="2308607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7" idx="2"/>
            <a:endCxn id="41" idx="0"/>
          </p:cNvCxnSpPr>
          <p:nvPr/>
        </p:nvCxnSpPr>
        <p:spPr>
          <a:xfrm rot="5400000">
            <a:off x="5638101" y="3721130"/>
            <a:ext cx="585859" cy="1109404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4300643" y="332273"/>
            <a:ext cx="1296132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46" indent="-171446" defTabSz="457189">
              <a:buFont typeface="Arial" panose="020B0604020202020204" pitchFamily="34" charset="0"/>
              <a:buChar char="•"/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/>
              </a:rPr>
              <a:t>Minimum Forest Unit size</a:t>
            </a:r>
          </a:p>
          <a:p>
            <a:pPr marL="171446" indent="-171446" defTabSz="457189">
              <a:buFont typeface="Arial" panose="020B0604020202020204" pitchFamily="34" charset="0"/>
              <a:buChar char="•"/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/>
              </a:rPr>
              <a:t>Crown cover threshold</a:t>
            </a:r>
          </a:p>
        </p:txBody>
      </p:sp>
      <p:cxnSp>
        <p:nvCxnSpPr>
          <p:cNvPr id="100" name="Elbow Connector 99"/>
          <p:cNvCxnSpPr>
            <a:stCxn id="8" idx="2"/>
            <a:endCxn id="7" idx="0"/>
          </p:cNvCxnSpPr>
          <p:nvPr/>
        </p:nvCxnSpPr>
        <p:spPr>
          <a:xfrm rot="16200000" flipH="1">
            <a:off x="4074574" y="531267"/>
            <a:ext cx="1840719" cy="2981604"/>
          </a:xfrm>
          <a:prstGeom prst="bentConnector3">
            <a:avLst>
              <a:gd name="adj1" fmla="val 7655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Elbow Connector 102"/>
          <p:cNvCxnSpPr>
            <a:stCxn id="88" idx="2"/>
            <a:endCxn id="7" idx="0"/>
          </p:cNvCxnSpPr>
          <p:nvPr/>
        </p:nvCxnSpPr>
        <p:spPr>
          <a:xfrm rot="16200000" flipH="1">
            <a:off x="4796866" y="1253559"/>
            <a:ext cx="1840719" cy="1537020"/>
          </a:xfrm>
          <a:prstGeom prst="bentConnector3">
            <a:avLst>
              <a:gd name="adj1" fmla="val 7655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02225" y="1119792"/>
            <a:ext cx="155305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594" indent="-228594" defTabSz="457189">
              <a:buFontTx/>
              <a:buAutoNum type="arabicPeriod"/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Tree cover loss map</a:t>
            </a:r>
          </a:p>
          <a:p>
            <a:pPr defTabSz="457189"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1 band – change over 2 periods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6619" y="1119792"/>
            <a:ext cx="13001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2. Forest definition thresholds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802224" y="1901955"/>
            <a:ext cx="147432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+ starting and ending years of the 2 periods</a:t>
            </a:r>
          </a:p>
        </p:txBody>
      </p:sp>
      <p:cxnSp>
        <p:nvCxnSpPr>
          <p:cNvPr id="192" name="Elbow Connector 191"/>
          <p:cNvCxnSpPr/>
          <p:nvPr/>
        </p:nvCxnSpPr>
        <p:spPr>
          <a:xfrm rot="16200000" flipH="1">
            <a:off x="5524819" y="1973123"/>
            <a:ext cx="1840719" cy="97892"/>
          </a:xfrm>
          <a:prstGeom prst="bentConnector3">
            <a:avLst>
              <a:gd name="adj1" fmla="val 7655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96509" y="1119792"/>
            <a:ext cx="138266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3. Carbon stock</a:t>
            </a:r>
          </a:p>
          <a:p>
            <a:pPr defTabSz="457189">
              <a:defRPr/>
            </a:pPr>
            <a:r>
              <a:rPr lang="en-US" sz="1000" dirty="0">
                <a:solidFill>
                  <a:prstClr val="black"/>
                </a:solidFill>
                <a:latin typeface="Calibri" panose="020F0502020204030204"/>
              </a:rPr>
              <a:t>image or constant value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5806485" y="1901955"/>
            <a:ext cx="137919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+ proportion for forest degradation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74317" y="1114440"/>
            <a:ext cx="13958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(Optional) land use </a:t>
            </a:r>
            <a:r>
              <a:rPr lang="en-US" sz="1000" dirty="0" err="1">
                <a:solidFill>
                  <a:prstClr val="black"/>
                </a:solidFill>
                <a:latin typeface="Calibri" panose="020F0502020204030204"/>
              </a:rPr>
              <a:t>Shapefile</a:t>
            </a:r>
            <a:endParaRPr lang="en-US" sz="1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2782" y="1114440"/>
            <a:ext cx="13998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Calibri" panose="020F0502020204030204"/>
              </a:rPr>
              <a:t>(Optional) Exclusion map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525095" y="4570955"/>
            <a:ext cx="3207781" cy="1725596"/>
            <a:chOff x="5496325" y="4616070"/>
            <a:chExt cx="3207781" cy="1725596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6325" y="4754876"/>
              <a:ext cx="1325189" cy="158679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7038" y="4616070"/>
              <a:ext cx="1877068" cy="1725596"/>
            </a:xfrm>
            <a:prstGeom prst="rect">
              <a:avLst/>
            </a:prstGeom>
          </p:spPr>
        </p:pic>
      </p:grpSp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68349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CarbEF</a:t>
            </a:r>
            <a:r>
              <a:rPr lang="en-US" dirty="0"/>
              <a:t> in Impact </a:t>
            </a:r>
            <a:r>
              <a:rPr lang="en-US" dirty="0" smtClean="0"/>
              <a:t>Tool - Inputs</a:t>
            </a:r>
            <a:endParaRPr lang="fr-BE" dirty="0"/>
          </a:p>
          <a:p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-1" y="1552352"/>
            <a:ext cx="5295900" cy="481957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Tree cover loss map</a:t>
            </a:r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Name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Parameters of the forest definition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Period of work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2000" dirty="0" smtClean="0"/>
              <a:t>Map or value of Carbon stock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Landuse</a:t>
            </a:r>
            <a:r>
              <a:rPr lang="en-US" sz="2000" dirty="0" smtClean="0"/>
              <a:t> </a:t>
            </a:r>
            <a:r>
              <a:rPr lang="en-US" sz="2000" dirty="0" err="1" smtClean="0"/>
              <a:t>shapefile</a:t>
            </a:r>
            <a:endParaRPr lang="en-US" sz="2000" dirty="0" smtClean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r>
              <a:rPr lang="en-US" sz="2000" dirty="0" smtClean="0"/>
              <a:t>Map of exceptions</a:t>
            </a:r>
          </a:p>
          <a:p>
            <a:pPr marL="0" indent="0">
              <a:buNone/>
            </a:pPr>
            <a:endParaRPr lang="fr-BE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298" y="1293601"/>
            <a:ext cx="6935196" cy="539847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081113" y="1617022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Right Arrow 11"/>
          <p:cNvSpPr/>
          <p:nvPr/>
        </p:nvSpPr>
        <p:spPr>
          <a:xfrm>
            <a:off x="4081113" y="2286911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ight Arrow 12"/>
          <p:cNvSpPr/>
          <p:nvPr/>
        </p:nvSpPr>
        <p:spPr>
          <a:xfrm>
            <a:off x="4081113" y="3102012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ight Arrow 13"/>
          <p:cNvSpPr/>
          <p:nvPr/>
        </p:nvSpPr>
        <p:spPr>
          <a:xfrm>
            <a:off x="4081113" y="3888011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Right Arrow 14"/>
          <p:cNvSpPr/>
          <p:nvPr/>
        </p:nvSpPr>
        <p:spPr>
          <a:xfrm>
            <a:off x="4063161" y="4602841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Right Arrow 15"/>
          <p:cNvSpPr/>
          <p:nvPr/>
        </p:nvSpPr>
        <p:spPr>
          <a:xfrm>
            <a:off x="4071373" y="5487165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Right Arrow 16"/>
          <p:cNvSpPr/>
          <p:nvPr/>
        </p:nvSpPr>
        <p:spPr>
          <a:xfrm>
            <a:off x="4063161" y="6074302"/>
            <a:ext cx="906186" cy="250280"/>
          </a:xfrm>
          <a:prstGeom prst="right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4485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forest</a:t>
            </a:r>
            <a:r>
              <a:rPr lang="fr-FR" dirty="0"/>
              <a:t> unit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classified</a:t>
            </a:r>
            <a:endParaRPr lang="fr-BE" dirty="0"/>
          </a:p>
        </p:txBody>
      </p:sp>
      <p:sp>
        <p:nvSpPr>
          <p:cNvPr id="16" name="TextBox 15"/>
          <p:cNvSpPr txBox="1"/>
          <p:nvPr/>
        </p:nvSpPr>
        <p:spPr>
          <a:xfrm>
            <a:off x="790831" y="1779374"/>
            <a:ext cx="7821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Example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with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a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tree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cover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loss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map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based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on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Landsat</a:t>
            </a:r>
            <a:endParaRPr lang="fr-BE" sz="2000" dirty="0" smtClean="0">
              <a:solidFill>
                <a:srgbClr val="093B37"/>
              </a:solidFill>
              <a:latin typeface="Verdana Standaard"/>
            </a:endParaRPr>
          </a:p>
          <a:p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Input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map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: </a:t>
            </a:r>
            <a:r>
              <a:rPr lang="fr-BE" sz="2000" dirty="0">
                <a:solidFill>
                  <a:srgbClr val="093B37"/>
                </a:solidFill>
                <a:latin typeface="Verdana Standaard"/>
              </a:rPr>
              <a:t>pixel </a:t>
            </a:r>
            <a:r>
              <a:rPr lang="fr-BE" sz="2000" dirty="0" err="1">
                <a:solidFill>
                  <a:srgbClr val="093B37"/>
                </a:solidFill>
                <a:latin typeface="Verdana Standaard"/>
              </a:rPr>
              <a:t>width</a:t>
            </a:r>
            <a:r>
              <a:rPr lang="fr-BE" sz="2000" dirty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30 m =&gt; area of 0.09 ha </a:t>
            </a:r>
            <a:endParaRPr lang="fr-BE" sz="2000" dirty="0">
              <a:solidFill>
                <a:srgbClr val="093B37"/>
              </a:solidFill>
              <a:latin typeface="Verdana Standaard"/>
            </a:endParaRPr>
          </a:p>
          <a:p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Output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map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: pixel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width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90 m =&gt; area of 0.81 h</a:t>
            </a:r>
            <a:r>
              <a:rPr lang="fr-BE" sz="2000" dirty="0">
                <a:solidFill>
                  <a:srgbClr val="093B37"/>
                </a:solidFill>
                <a:latin typeface="Verdana Standaard"/>
              </a:rPr>
              <a:t/>
            </a:r>
            <a:br>
              <a:rPr lang="fr-BE" sz="2000" dirty="0">
                <a:solidFill>
                  <a:srgbClr val="093B37"/>
                </a:solidFill>
                <a:latin typeface="Verdana Standaard"/>
              </a:rPr>
            </a:br>
            <a:r>
              <a:rPr lang="fr-BE" sz="2000" dirty="0">
                <a:solidFill>
                  <a:srgbClr val="093B37"/>
                </a:solidFill>
                <a:latin typeface="Verdana Standaard"/>
              </a:rPr>
              <a:t>2 </a:t>
            </a:r>
            <a:r>
              <a:rPr lang="fr-BE" sz="2000" dirty="0" err="1">
                <a:solidFill>
                  <a:srgbClr val="093B37"/>
                </a:solidFill>
                <a:latin typeface="Verdana Standaard"/>
              </a:rPr>
              <a:t>periods</a:t>
            </a:r>
            <a:endParaRPr lang="fr-BE" sz="2000" dirty="0">
              <a:solidFill>
                <a:srgbClr val="093B37"/>
              </a:solidFill>
              <a:latin typeface="Verdana Standaard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04" y="3066605"/>
            <a:ext cx="9143687" cy="4114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04" y="3066605"/>
            <a:ext cx="9143687" cy="4114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04" y="3066605"/>
            <a:ext cx="9143687" cy="41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5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CarbEF</a:t>
            </a:r>
            <a:r>
              <a:rPr lang="en-US" dirty="0" smtClean="0"/>
              <a:t> in Impact Tool - Outputs</a:t>
            </a:r>
            <a:endParaRPr lang="fr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24" y="2127391"/>
            <a:ext cx="5428944" cy="4057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987" y="1740292"/>
            <a:ext cx="2487384" cy="4444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795" y="1631092"/>
            <a:ext cx="672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93B37"/>
                </a:solidFill>
                <a:latin typeface="Verdana Standaard"/>
              </a:rPr>
              <a:t>A forest change map at the MFU resolution (here 0.81 ha)</a:t>
            </a:r>
            <a:endParaRPr lang="fr-BE" sz="2000" dirty="0">
              <a:solidFill>
                <a:srgbClr val="093B37"/>
              </a:solidFill>
              <a:latin typeface="Verdana Standaard"/>
            </a:endParaRPr>
          </a:p>
        </p:txBody>
      </p:sp>
    </p:spTree>
    <p:extLst>
      <p:ext uri="{BB962C8B-B14F-4D97-AF65-F5344CB8AC3E}">
        <p14:creationId xmlns:p14="http://schemas.microsoft.com/office/powerpoint/2010/main" val="31822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CarbEF</a:t>
            </a:r>
            <a:r>
              <a:rPr lang="en-US" dirty="0" smtClean="0"/>
              <a:t> in Impact Tool - Outputs</a:t>
            </a:r>
            <a:endParaRPr lang="fr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450" y="3283127"/>
            <a:ext cx="3690543" cy="32110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043" y="3035524"/>
            <a:ext cx="4268864" cy="2932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90832" y="152880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Estimations of the areas of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deforestation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and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forest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degradation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with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associated</a:t>
            </a:r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 CO </a:t>
            </a:r>
            <a:r>
              <a:rPr lang="fr-BE" sz="2000" dirty="0" err="1" smtClean="0">
                <a:solidFill>
                  <a:srgbClr val="093B37"/>
                </a:solidFill>
                <a:latin typeface="Verdana Standaard"/>
              </a:rPr>
              <a:t>emissions</a:t>
            </a:r>
            <a:endParaRPr lang="fr-BE" sz="2000" dirty="0">
              <a:solidFill>
                <a:srgbClr val="093B37"/>
              </a:solidFill>
              <a:latin typeface="Verdana Standaard"/>
            </a:endParaRPr>
          </a:p>
          <a:p>
            <a:endParaRPr lang="fr-BE" sz="2000" dirty="0" smtClean="0">
              <a:solidFill>
                <a:srgbClr val="093B37"/>
              </a:solidFill>
              <a:latin typeface="Verdana Standaard"/>
            </a:endParaRPr>
          </a:p>
          <a:p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Html file </a:t>
            </a:r>
            <a:r>
              <a:rPr lang="fr-BE" sz="2000" dirty="0">
                <a:solidFill>
                  <a:srgbClr val="093B37"/>
                </a:solidFill>
                <a:latin typeface="Verdana Standaard"/>
              </a:rPr>
              <a:t>EN/FR</a:t>
            </a:r>
          </a:p>
          <a:p>
            <a:r>
              <a:rPr lang="fr-BE" sz="2000" dirty="0" smtClean="0">
                <a:solidFill>
                  <a:srgbClr val="093B37"/>
                </a:solidFill>
                <a:latin typeface="Verdana Standaard"/>
              </a:rPr>
              <a:t>Excel file </a:t>
            </a:r>
            <a:r>
              <a:rPr lang="fr-BE" sz="2000" dirty="0">
                <a:solidFill>
                  <a:srgbClr val="093B37"/>
                </a:solidFill>
                <a:latin typeface="Verdana Standaard"/>
              </a:rPr>
              <a:t>EN/FR</a:t>
            </a:r>
          </a:p>
          <a:p>
            <a:endParaRPr lang="fr-BE" sz="2000" dirty="0">
              <a:solidFill>
                <a:srgbClr val="093B37"/>
              </a:solidFill>
              <a:latin typeface="Verdana Standaard"/>
            </a:endParaRPr>
          </a:p>
        </p:txBody>
      </p:sp>
    </p:spTree>
    <p:extLst>
      <p:ext uri="{BB962C8B-B14F-4D97-AF65-F5344CB8AC3E}">
        <p14:creationId xmlns:p14="http://schemas.microsoft.com/office/powerpoint/2010/main" val="17418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2419349" y="3273440"/>
            <a:ext cx="9507179" cy="3046988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to </a:t>
            </a:r>
            <a:r>
              <a:rPr lang="en-GB" sz="18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astrid.verhegghen@ec.europa.eu</a:t>
            </a:r>
            <a:r>
              <a:rPr lang="en-GB" sz="18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GB" sz="1800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hugh.eva@ec.europa.eu</a:t>
            </a:r>
            <a:endParaRPr lang="en-GB" sz="1800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download </a:t>
            </a:r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 software</a:t>
            </a:r>
          </a:p>
          <a:p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://</a:t>
            </a:r>
            <a:r>
              <a:rPr lang="en-GB" dirty="0" smtClean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forobs.jrc.ec.europa.eu/products/software/impact.php</a:t>
            </a:r>
            <a:endParaRPr lang="en-GB" dirty="0" smtClean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documentation on</a:t>
            </a:r>
          </a:p>
          <a:p>
            <a:r>
              <a:rPr lang="en-GB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https://</a:t>
            </a:r>
            <a:r>
              <a:rPr lang="en-GB" dirty="0" smtClean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webgate.ec.europa.eu/fpfis/mwikis/impacttoolbox/index.php/Main_Page</a:t>
            </a:r>
            <a:endParaRPr lang="en-GB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 smtClean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dirty="0">
              <a:solidFill>
                <a:srgbClr val="093B3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800" dirty="0" err="1"/>
              <a:t>CarbEF</a:t>
            </a:r>
            <a:r>
              <a:rPr lang="en-US" sz="2800" dirty="0"/>
              <a:t> – An indirect approach to quantify degradation</a:t>
            </a:r>
            <a:r>
              <a:rPr lang="fr-BE" sz="2800" dirty="0"/>
              <a:t/>
            </a:r>
            <a:br>
              <a:rPr lang="fr-BE" sz="2800" dirty="0"/>
            </a:b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/>
              <a:t>A single tool to calculate areas and </a:t>
            </a:r>
            <a:r>
              <a:rPr lang="en-US" sz="2400" dirty="0" smtClean="0"/>
              <a:t>CO</a:t>
            </a:r>
            <a:r>
              <a:rPr lang="en-GB" sz="2400" baseline="-25000" dirty="0"/>
              <a:t>2</a:t>
            </a:r>
            <a:r>
              <a:rPr lang="en-US" sz="2400" dirty="0" smtClean="0"/>
              <a:t> emissions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 smtClean="0"/>
              <a:t>Compliant with the IPPC guidelines of forest definition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 smtClean="0"/>
              <a:t>Users have the </a:t>
            </a:r>
            <a:r>
              <a:rPr lang="en-US" sz="2400" dirty="0"/>
              <a:t>control on </a:t>
            </a:r>
            <a:r>
              <a:rPr lang="en-US" sz="2400" dirty="0" smtClean="0"/>
              <a:t>the choice </a:t>
            </a:r>
            <a:r>
              <a:rPr lang="en-US" sz="2400" dirty="0"/>
              <a:t>of </a:t>
            </a:r>
            <a:r>
              <a:rPr lang="en-US" sz="2400" dirty="0" smtClean="0"/>
              <a:t>the input </a:t>
            </a:r>
            <a:r>
              <a:rPr lang="en-US" sz="2400" dirty="0"/>
              <a:t>data (tree cover loss map, </a:t>
            </a:r>
            <a:r>
              <a:rPr lang="en-US" sz="2400" dirty="0" smtClean="0"/>
              <a:t>biomass, forest definition)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 smtClean="0"/>
              <a:t>Mandatory inputs: map of tree cover loss and estimates of carbon stock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 smtClean="0"/>
              <a:t>Computation uses </a:t>
            </a:r>
            <a:r>
              <a:rPr lang="en-US" sz="2400" dirty="0"/>
              <a:t>a grid to allow comparison in </a:t>
            </a:r>
            <a:r>
              <a:rPr lang="en-US" sz="2400" dirty="0" smtClean="0"/>
              <a:t>time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 smtClean="0"/>
              <a:t>Production of reports (html, excel) with the estimations 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400" dirty="0" smtClean="0"/>
              <a:t>Open </a:t>
            </a:r>
            <a:r>
              <a:rPr lang="en-US" sz="2400" dirty="0"/>
              <a:t>source </a:t>
            </a:r>
          </a:p>
          <a:p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2289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 smtClean="0"/>
              <a:t>Forest </a:t>
            </a:r>
            <a:r>
              <a:rPr lang="fr-BE" dirty="0" err="1"/>
              <a:t>definition</a:t>
            </a:r>
            <a:endParaRPr lang="fr-B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295400" y="1765300"/>
            <a:ext cx="10896600" cy="3614738"/>
          </a:xfrm>
          <a:prstGeom prst="rect">
            <a:avLst/>
          </a:prstGeom>
        </p:spPr>
        <p:txBody>
          <a:bodyPr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fr-BE" dirty="0"/>
              <a:t>FAO, </a:t>
            </a:r>
            <a:r>
              <a:rPr lang="fr-BE" dirty="0" smtClean="0"/>
              <a:t>UNFCCC: </a:t>
            </a:r>
            <a:r>
              <a:rPr lang="fr-BE" dirty="0" err="1"/>
              <a:t>based</a:t>
            </a:r>
            <a:r>
              <a:rPr lang="fr-BE" dirty="0"/>
              <a:t> on </a:t>
            </a:r>
            <a:r>
              <a:rPr lang="fr-BE" dirty="0" err="1"/>
              <a:t>three</a:t>
            </a:r>
            <a:r>
              <a:rPr lang="fr-BE" dirty="0"/>
              <a:t> </a:t>
            </a:r>
            <a:r>
              <a:rPr lang="fr-BE" dirty="0" err="1"/>
              <a:t>criteria</a:t>
            </a:r>
            <a:endParaRPr lang="fr-BE" dirty="0"/>
          </a:p>
          <a:p>
            <a:pPr marL="685783" lvl="1">
              <a:buFont typeface="Arial" panose="020B0604020202020204" pitchFamily="34" charset="0"/>
              <a:buChar char="•"/>
            </a:pPr>
            <a:r>
              <a:rPr lang="fr-BE" dirty="0"/>
              <a:t>Minimum </a:t>
            </a:r>
            <a:r>
              <a:rPr lang="fr-BE" dirty="0" err="1" smtClean="0"/>
              <a:t>forest</a:t>
            </a:r>
            <a:r>
              <a:rPr lang="fr-BE" dirty="0" smtClean="0"/>
              <a:t> area</a:t>
            </a:r>
            <a:r>
              <a:rPr lang="fr-BE" dirty="0"/>
              <a:t>, </a:t>
            </a:r>
          </a:p>
          <a:p>
            <a:pPr marL="685783" lvl="1">
              <a:buFont typeface="Arial" panose="020B0604020202020204" pitchFamily="34" charset="0"/>
              <a:buChar char="•"/>
            </a:pPr>
            <a:r>
              <a:rPr lang="fr-BE" dirty="0"/>
              <a:t>Minimum </a:t>
            </a:r>
            <a:r>
              <a:rPr lang="fr-BE" dirty="0" err="1"/>
              <a:t>tree</a:t>
            </a:r>
            <a:r>
              <a:rPr lang="fr-BE" dirty="0"/>
              <a:t> </a:t>
            </a:r>
            <a:r>
              <a:rPr lang="fr-BE" dirty="0" err="1"/>
              <a:t>height</a:t>
            </a:r>
            <a:r>
              <a:rPr lang="fr-BE" dirty="0"/>
              <a:t>,</a:t>
            </a:r>
          </a:p>
          <a:p>
            <a:pPr marL="685783" lvl="1">
              <a:buFont typeface="Arial" panose="020B0604020202020204" pitchFamily="34" charset="0"/>
              <a:buChar char="•"/>
            </a:pPr>
            <a:r>
              <a:rPr lang="fr-BE" dirty="0" err="1"/>
              <a:t>Tree</a:t>
            </a:r>
            <a:r>
              <a:rPr lang="fr-BE" dirty="0"/>
              <a:t> </a:t>
            </a:r>
            <a:r>
              <a:rPr lang="fr-BE" dirty="0" err="1"/>
              <a:t>cover</a:t>
            </a:r>
            <a:r>
              <a:rPr lang="fr-BE" dirty="0"/>
              <a:t> </a:t>
            </a:r>
            <a:r>
              <a:rPr lang="fr-BE" dirty="0" err="1" smtClean="0"/>
              <a:t>density</a:t>
            </a:r>
            <a:endParaRPr lang="fr-BE" dirty="0"/>
          </a:p>
          <a:p>
            <a:pPr marL="685783" lvl="1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fr-BE" dirty="0" err="1"/>
              <a:t>Each</a:t>
            </a:r>
            <a:r>
              <a:rPr lang="fr-BE" dirty="0"/>
              <a:t> country has </a:t>
            </a:r>
            <a:r>
              <a:rPr lang="fr-BE" dirty="0" err="1" smtClean="0"/>
              <a:t>its</a:t>
            </a:r>
            <a:r>
              <a:rPr lang="fr-BE" dirty="0" smtClean="0"/>
              <a:t> </a:t>
            </a:r>
            <a:r>
              <a:rPr lang="fr-BE" dirty="0" err="1" smtClean="0"/>
              <a:t>own</a:t>
            </a:r>
            <a:r>
              <a:rPr lang="fr-BE" dirty="0" smtClean="0"/>
              <a:t> </a:t>
            </a:r>
            <a:r>
              <a:rPr lang="fr-BE" dirty="0" err="1" smtClean="0"/>
              <a:t>parameters</a:t>
            </a:r>
            <a:endParaRPr lang="fr-B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71793"/>
              </p:ext>
            </p:extLst>
          </p:nvPr>
        </p:nvGraphicFramePr>
        <p:xfrm>
          <a:off x="4190869" y="4373465"/>
          <a:ext cx="6559604" cy="17373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39901">
                  <a:extLst>
                    <a:ext uri="{9D8B030D-6E8A-4147-A177-3AD203B41FA5}">
                      <a16:colId xmlns:a16="http://schemas.microsoft.com/office/drawing/2014/main" val="1079424136"/>
                    </a:ext>
                  </a:extLst>
                </a:gridCol>
                <a:gridCol w="1639901">
                  <a:extLst>
                    <a:ext uri="{9D8B030D-6E8A-4147-A177-3AD203B41FA5}">
                      <a16:colId xmlns:a16="http://schemas.microsoft.com/office/drawing/2014/main" val="1549846486"/>
                    </a:ext>
                  </a:extLst>
                </a:gridCol>
                <a:gridCol w="1639901">
                  <a:extLst>
                    <a:ext uri="{9D8B030D-6E8A-4147-A177-3AD203B41FA5}">
                      <a16:colId xmlns:a16="http://schemas.microsoft.com/office/drawing/2014/main" val="3661165245"/>
                    </a:ext>
                  </a:extLst>
                </a:gridCol>
                <a:gridCol w="1639901">
                  <a:extLst>
                    <a:ext uri="{9D8B030D-6E8A-4147-A177-3AD203B41FA5}">
                      <a16:colId xmlns:a16="http://schemas.microsoft.com/office/drawing/2014/main" val="1498906125"/>
                    </a:ext>
                  </a:extLst>
                </a:gridCol>
              </a:tblGrid>
              <a:tr h="538480">
                <a:tc>
                  <a:txBody>
                    <a:bodyPr/>
                    <a:lstStyle/>
                    <a:p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Superficie (ha)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Hauteur</a:t>
                      </a:r>
                      <a:r>
                        <a:rPr lang="fr-BE" sz="1500" baseline="0" dirty="0"/>
                        <a:t> arbres (m)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Densité du couvert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584396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r>
                        <a:rPr lang="fr-BE" sz="1500" dirty="0" err="1" smtClean="0"/>
                        <a:t>Republique</a:t>
                      </a:r>
                      <a:r>
                        <a:rPr lang="fr-BE" sz="1500" baseline="0" dirty="0" smtClean="0"/>
                        <a:t> of </a:t>
                      </a:r>
                      <a:r>
                        <a:rPr lang="fr-BE" sz="1500" baseline="0" dirty="0"/>
                        <a:t>Congo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522829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fr-BE" sz="1500" dirty="0" err="1" smtClean="0"/>
                        <a:t>Cameroon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5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62317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Tanzania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fr-B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fr-B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6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BE" dirty="0"/>
              <a:t>Forest </a:t>
            </a:r>
            <a:r>
              <a:rPr lang="fr-BE" dirty="0" err="1"/>
              <a:t>degradation</a:t>
            </a:r>
            <a:endParaRPr lang="fr-BE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4294967295"/>
          </p:nvPr>
        </p:nvSpPr>
        <p:spPr>
          <a:xfrm>
            <a:off x="1295400" y="1765300"/>
            <a:ext cx="10896600" cy="3614738"/>
          </a:xfrm>
          <a:prstGeom prst="rect">
            <a:avLst/>
          </a:prstGeom>
        </p:spPr>
        <p:txBody>
          <a:bodyPr/>
          <a:lstStyle/>
          <a:p>
            <a:r>
              <a:rPr lang="fr-FR" sz="2000" b="1" dirty="0"/>
              <a:t>Forest </a:t>
            </a:r>
            <a:r>
              <a:rPr lang="fr-FR" sz="2000" b="1" dirty="0" err="1"/>
              <a:t>degradation</a:t>
            </a:r>
            <a:r>
              <a:rPr lang="fr-FR" sz="2000" b="1" dirty="0"/>
              <a:t> </a:t>
            </a:r>
            <a:r>
              <a:rPr lang="fr-FR" sz="2000" dirty="0" err="1"/>
              <a:t>occurs</a:t>
            </a:r>
            <a:r>
              <a:rPr lang="fr-FR" sz="2000" dirty="0"/>
              <a:t> </a:t>
            </a:r>
            <a:r>
              <a:rPr lang="fr-FR" sz="2000" dirty="0" err="1"/>
              <a:t>when</a:t>
            </a:r>
            <a:r>
              <a:rPr lang="fr-FR" sz="2000" dirty="0"/>
              <a:t> changes </a:t>
            </a:r>
            <a:r>
              <a:rPr lang="fr-FR" sz="2000" dirty="0" err="1"/>
              <a:t>happens</a:t>
            </a:r>
            <a:r>
              <a:rPr lang="fr-FR" sz="2000" dirty="0"/>
              <a:t> in </a:t>
            </a:r>
            <a:r>
              <a:rPr lang="fr-FR" sz="2000" dirty="0" err="1" smtClean="0"/>
              <a:t>terms</a:t>
            </a:r>
            <a:r>
              <a:rPr lang="fr-FR" sz="2000" dirty="0" smtClean="0"/>
              <a:t> </a:t>
            </a:r>
            <a:r>
              <a:rPr lang="fr-FR" sz="2000" dirty="0"/>
              <a:t>of </a:t>
            </a:r>
            <a:r>
              <a:rPr lang="fr-FR" sz="2000" dirty="0" err="1"/>
              <a:t>tree</a:t>
            </a:r>
            <a:r>
              <a:rPr lang="fr-FR" sz="2000" dirty="0"/>
              <a:t> </a:t>
            </a:r>
            <a:r>
              <a:rPr lang="fr-FR" sz="2000" dirty="0" err="1"/>
              <a:t>cover</a:t>
            </a:r>
            <a:r>
              <a:rPr lang="fr-FR" sz="2000" dirty="0"/>
              <a:t> or </a:t>
            </a:r>
            <a:r>
              <a:rPr lang="fr-FR" sz="2000" dirty="0" err="1"/>
              <a:t>tree</a:t>
            </a:r>
            <a:r>
              <a:rPr lang="fr-FR" sz="2000" dirty="0"/>
              <a:t> </a:t>
            </a:r>
            <a:r>
              <a:rPr lang="fr-FR" sz="2000" dirty="0" err="1"/>
              <a:t>height</a:t>
            </a:r>
            <a:r>
              <a:rPr lang="fr-FR" sz="2000" dirty="0"/>
              <a:t>, but the area </a:t>
            </a:r>
            <a:r>
              <a:rPr lang="fr-FR" sz="2000" dirty="0" err="1"/>
              <a:t>is</a:t>
            </a:r>
            <a:r>
              <a:rPr lang="fr-FR" sz="2000" dirty="0"/>
              <a:t> </a:t>
            </a:r>
            <a:r>
              <a:rPr lang="fr-FR" sz="2000" dirty="0" err="1"/>
              <a:t>still</a:t>
            </a:r>
            <a:r>
              <a:rPr lang="fr-FR" sz="2000" dirty="0"/>
              <a:t> </a:t>
            </a:r>
            <a:r>
              <a:rPr lang="fr-FR" sz="2000" dirty="0" err="1"/>
              <a:t>considered</a:t>
            </a:r>
            <a:r>
              <a:rPr lang="fr-FR" sz="2000" dirty="0"/>
              <a:t> as a </a:t>
            </a:r>
            <a:r>
              <a:rPr lang="fr-FR" sz="2000" dirty="0" err="1"/>
              <a:t>forest</a:t>
            </a:r>
            <a:r>
              <a:rPr lang="fr-FR" sz="2000" dirty="0"/>
              <a:t> </a:t>
            </a:r>
          </a:p>
          <a:p>
            <a:endParaRPr lang="fr-B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433638"/>
            <a:ext cx="5295900" cy="3522662"/>
          </a:xfrm>
          <a:prstGeom prst="rect">
            <a:avLst/>
          </a:prstGeom>
        </p:spPr>
        <p:txBody>
          <a:bodyPr/>
          <a:lstStyle/>
          <a:p>
            <a:endParaRPr lang="en-US" sz="1600" dirty="0" smtClean="0"/>
          </a:p>
          <a:p>
            <a:endParaRPr lang="fr-BE" sz="1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914871" y="2504927"/>
            <a:ext cx="5999176" cy="1711419"/>
            <a:chOff x="812028" y="1878980"/>
            <a:chExt cx="5999176" cy="1711418"/>
          </a:xfrm>
        </p:grpSpPr>
        <p:grpSp>
          <p:nvGrpSpPr>
            <p:cNvPr id="6" name="Group 5"/>
            <p:cNvGrpSpPr/>
            <p:nvPr/>
          </p:nvGrpSpPr>
          <p:grpSpPr>
            <a:xfrm>
              <a:off x="1599835" y="1878980"/>
              <a:ext cx="5211369" cy="1711418"/>
              <a:chOff x="643021" y="5042040"/>
              <a:chExt cx="4789309" cy="15090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9928" y="5042040"/>
                <a:ext cx="4722402" cy="1509007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Right Arrow 10"/>
              <p:cNvSpPr/>
              <p:nvPr/>
            </p:nvSpPr>
            <p:spPr bwMode="auto">
              <a:xfrm>
                <a:off x="643021" y="6230583"/>
                <a:ext cx="4739268" cy="259469"/>
              </a:xfrm>
              <a:prstGeom prst="right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832592" y="5043726"/>
                <a:ext cx="4282068" cy="325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Verdana"/>
                  </a:rPr>
                  <a:t>T1		T2		T3</a:t>
                </a:r>
                <a:endParaRPr lang="fr-FR" dirty="0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12028" y="2299764"/>
              <a:ext cx="5830072" cy="369332"/>
              <a:chOff x="812028" y="2299764"/>
              <a:chExt cx="5830072" cy="369332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 flipH="1">
                <a:off x="1672638" y="2476500"/>
                <a:ext cx="4969462" cy="0"/>
              </a:xfrm>
              <a:prstGeom prst="line">
                <a:avLst/>
              </a:prstGeom>
              <a:noFill/>
              <a:ln w="3492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" name="TextBox 8"/>
              <p:cNvSpPr txBox="1"/>
              <p:nvPr/>
            </p:nvSpPr>
            <p:spPr>
              <a:xfrm>
                <a:off x="812028" y="2299764"/>
                <a:ext cx="6915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0000"/>
                    </a:solidFill>
                    <a:latin typeface="Verdana"/>
                  </a:rPr>
                  <a:t>3 m</a:t>
                </a:r>
                <a:endParaRPr lang="en-US" dirty="0">
                  <a:solidFill>
                    <a:srgbClr val="000000"/>
                  </a:solidFill>
                  <a:latin typeface="Verdana"/>
                </a:endParaRPr>
              </a:p>
            </p:txBody>
          </p:sp>
        </p:grp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026116"/>
              </p:ext>
            </p:extLst>
          </p:nvPr>
        </p:nvGraphicFramePr>
        <p:xfrm>
          <a:off x="2773015" y="4321433"/>
          <a:ext cx="7141032" cy="1913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47463">
                  <a:extLst>
                    <a:ext uri="{9D8B030D-6E8A-4147-A177-3AD203B41FA5}">
                      <a16:colId xmlns:a16="http://schemas.microsoft.com/office/drawing/2014/main" val="3916226982"/>
                    </a:ext>
                  </a:extLst>
                </a:gridCol>
                <a:gridCol w="1523053">
                  <a:extLst>
                    <a:ext uri="{9D8B030D-6E8A-4147-A177-3AD203B41FA5}">
                      <a16:colId xmlns:a16="http://schemas.microsoft.com/office/drawing/2014/main" val="815341113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val="1653327000"/>
                    </a:ext>
                  </a:extLst>
                </a:gridCol>
                <a:gridCol w="1785258">
                  <a:extLst>
                    <a:ext uri="{9D8B030D-6E8A-4147-A177-3AD203B41FA5}">
                      <a16:colId xmlns:a16="http://schemas.microsoft.com/office/drawing/2014/main" val="1354049527"/>
                    </a:ext>
                  </a:extLst>
                </a:gridCol>
              </a:tblGrid>
              <a:tr h="478333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T1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T2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T3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39016"/>
                  </a:ext>
                </a:extLst>
              </a:tr>
              <a:tr h="478333">
                <a:tc>
                  <a:txBody>
                    <a:bodyPr/>
                    <a:lstStyle/>
                    <a:p>
                      <a:r>
                        <a:rPr lang="en-US" dirty="0" smtClean="0"/>
                        <a:t>Minimum</a:t>
                      </a:r>
                      <a:r>
                        <a:rPr lang="en-US" baseline="0" dirty="0" smtClean="0"/>
                        <a:t> Area (ha)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547731"/>
                  </a:ext>
                </a:extLst>
              </a:tr>
              <a:tr h="478333">
                <a:tc>
                  <a:txBody>
                    <a:bodyPr/>
                    <a:lstStyle/>
                    <a:p>
                      <a:r>
                        <a:rPr lang="en-US" dirty="0" smtClean="0"/>
                        <a:t>Tree Height (m)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083412"/>
                  </a:ext>
                </a:extLst>
              </a:tr>
              <a:tr h="478333">
                <a:tc>
                  <a:txBody>
                    <a:bodyPr/>
                    <a:lstStyle/>
                    <a:p>
                      <a:r>
                        <a:rPr lang="en-US" dirty="0" smtClean="0"/>
                        <a:t>Tree cover (%)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574460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351105" y="643811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</a:t>
            </a:r>
            <a:r>
              <a:rPr lang="en-GB" b="1" baseline="-25000" dirty="0"/>
              <a:t> 2</a:t>
            </a:r>
            <a:r>
              <a:rPr lang="en-US" b="1" dirty="0" smtClean="0"/>
              <a:t> emissions ?</a:t>
            </a:r>
            <a:endParaRPr lang="fr-BE" b="1" dirty="0"/>
          </a:p>
        </p:txBody>
      </p:sp>
      <p:sp>
        <p:nvSpPr>
          <p:cNvPr id="31" name="Curved Up Arrow 30"/>
          <p:cNvSpPr/>
          <p:nvPr/>
        </p:nvSpPr>
        <p:spPr>
          <a:xfrm>
            <a:off x="7494105" y="6058212"/>
            <a:ext cx="1103243" cy="399645"/>
          </a:xfrm>
          <a:prstGeom prst="curvedUp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2" name="Curved Up Arrow 31"/>
          <p:cNvSpPr/>
          <p:nvPr/>
        </p:nvSpPr>
        <p:spPr>
          <a:xfrm>
            <a:off x="5912305" y="6032837"/>
            <a:ext cx="1103243" cy="399645"/>
          </a:xfrm>
          <a:prstGeom prst="curvedUpArrow">
            <a:avLst/>
          </a:prstGeom>
          <a:solidFill>
            <a:srgbClr val="093B37"/>
          </a:solidFill>
          <a:ln>
            <a:solidFill>
              <a:srgbClr val="093B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/>
          <p:cNvSpPr txBox="1"/>
          <p:nvPr/>
        </p:nvSpPr>
        <p:spPr>
          <a:xfrm>
            <a:off x="275303" y="1638015"/>
            <a:ext cx="1047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Map of tree cover loss indicating </a:t>
            </a:r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pixels passing </a:t>
            </a:r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from a </a:t>
            </a:r>
            <a:r>
              <a:rPr lang="en-US" b="1" dirty="0">
                <a:solidFill>
                  <a:srgbClr val="093B37"/>
                </a:solidFill>
                <a:latin typeface="Verdana"/>
                <a:cs typeface="Verdana"/>
              </a:rPr>
              <a:t>tree cover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(TC) </a:t>
            </a:r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class at time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T0</a:t>
            </a:r>
          </a:p>
          <a:p>
            <a:pPr algn="ctr"/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 to </a:t>
            </a:r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a </a:t>
            </a:r>
            <a:r>
              <a:rPr lang="en-US" b="1" dirty="0">
                <a:solidFill>
                  <a:srgbClr val="093B37"/>
                </a:solidFill>
                <a:latin typeface="Verdana"/>
                <a:cs typeface="Verdana"/>
              </a:rPr>
              <a:t>non tree cover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(NTC) </a:t>
            </a:r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class at time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T1</a:t>
            </a:r>
            <a:endParaRPr lang="en-US" b="1" dirty="0">
              <a:solidFill>
                <a:srgbClr val="093B37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9150" y="2260896"/>
            <a:ext cx="10999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00" dirty="0">
                <a:solidFill>
                  <a:srgbClr val="000000"/>
                </a:solidFill>
                <a:latin typeface="Verdana"/>
              </a:rPr>
              <a:t>T0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4108" y="3545263"/>
            <a:ext cx="1098339" cy="271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Verdana"/>
              </a:rPr>
              <a:t>TC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4106" y="3970572"/>
            <a:ext cx="1098343" cy="261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Verdana"/>
              </a:rPr>
              <a:t>NTC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CarbEF</a:t>
            </a:r>
            <a:r>
              <a:rPr lang="en-US" dirty="0" smtClean="0"/>
              <a:t> input: A Tree cover loss map</a:t>
            </a:r>
            <a:endParaRPr lang="fr-BE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5519738"/>
            <a:ext cx="2133600" cy="153987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732" y="2361539"/>
            <a:ext cx="5048251" cy="348201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04108" y="3545263"/>
            <a:ext cx="1098339" cy="271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Verdana"/>
              </a:rPr>
              <a:t>TC - TC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04108" y="3974363"/>
            <a:ext cx="1098343" cy="261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Verdana"/>
              </a:rPr>
              <a:t>NTC - NTC</a:t>
            </a: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2256003" y="5519753"/>
            <a:ext cx="2133600" cy="153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732" y="2361539"/>
            <a:ext cx="5048251" cy="3482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48598" y="3480256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Forest no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548598" y="3886858"/>
            <a:ext cx="2448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Non-forest no </a:t>
            </a:r>
            <a:r>
              <a:rPr lang="en-GB" dirty="0" smtClean="0"/>
              <a:t>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599150" y="2260896"/>
            <a:ext cx="22935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00" dirty="0">
                <a:solidFill>
                  <a:srgbClr val="000000"/>
                </a:solidFill>
                <a:latin typeface="Verdana"/>
              </a:rPr>
              <a:t>T0-T1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7732" y="2342294"/>
            <a:ext cx="5048251" cy="3494763"/>
          </a:xfrm>
          <a:prstGeom prst="rect">
            <a:avLst/>
          </a:prstGeom>
        </p:spPr>
      </p:pic>
      <p:sp>
        <p:nvSpPr>
          <p:cNvPr id="4" name="TextBox 17"/>
          <p:cNvSpPr txBox="1"/>
          <p:nvPr/>
        </p:nvSpPr>
        <p:spPr>
          <a:xfrm>
            <a:off x="275303" y="1638015"/>
            <a:ext cx="1047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Map of tree cover loss indicating </a:t>
            </a:r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pixels passing </a:t>
            </a:r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from a </a:t>
            </a:r>
            <a:r>
              <a:rPr lang="en-US" b="1" dirty="0">
                <a:solidFill>
                  <a:srgbClr val="093B37"/>
                </a:solidFill>
                <a:latin typeface="Verdana"/>
                <a:cs typeface="Verdana"/>
              </a:rPr>
              <a:t>tree cover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(TC) </a:t>
            </a:r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class at time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T0</a:t>
            </a:r>
          </a:p>
          <a:p>
            <a:pPr algn="ctr"/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 to </a:t>
            </a:r>
            <a:r>
              <a:rPr lang="en-US" dirty="0">
                <a:solidFill>
                  <a:srgbClr val="093B37"/>
                </a:solidFill>
                <a:latin typeface="Verdana"/>
                <a:cs typeface="Verdana"/>
              </a:rPr>
              <a:t>a </a:t>
            </a:r>
            <a:r>
              <a:rPr lang="en-US" b="1" dirty="0">
                <a:solidFill>
                  <a:srgbClr val="093B37"/>
                </a:solidFill>
                <a:latin typeface="Verdana"/>
                <a:cs typeface="Verdana"/>
              </a:rPr>
              <a:t>non tree cover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(NTC) </a:t>
            </a:r>
            <a:r>
              <a:rPr lang="en-US" dirty="0" smtClean="0">
                <a:solidFill>
                  <a:srgbClr val="093B37"/>
                </a:solidFill>
                <a:latin typeface="Verdana"/>
                <a:cs typeface="Verdana"/>
              </a:rPr>
              <a:t>class at time </a:t>
            </a:r>
            <a:r>
              <a:rPr lang="en-US" b="1" dirty="0" smtClean="0">
                <a:solidFill>
                  <a:srgbClr val="093B37"/>
                </a:solidFill>
                <a:latin typeface="Verdana"/>
                <a:cs typeface="Verdana"/>
              </a:rPr>
              <a:t>T1</a:t>
            </a:r>
            <a:endParaRPr lang="en-US" b="1" dirty="0">
              <a:solidFill>
                <a:srgbClr val="093B37"/>
              </a:solidFill>
              <a:latin typeface="Verdana"/>
              <a:cs typeface="Verdan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99150" y="2260896"/>
            <a:ext cx="10999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700" dirty="0">
                <a:solidFill>
                  <a:srgbClr val="000000"/>
                </a:solidFill>
                <a:latin typeface="Verdana"/>
              </a:rPr>
              <a:t>T0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04108" y="3545263"/>
            <a:ext cx="1098339" cy="271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Verdana"/>
              </a:rPr>
              <a:t>TC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4106" y="3970572"/>
            <a:ext cx="1098343" cy="261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Verdana"/>
              </a:rPr>
              <a:t>NTC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CarbEF</a:t>
            </a:r>
            <a:r>
              <a:rPr lang="en-US" dirty="0" smtClean="0"/>
              <a:t> input: A Tree cover loss map</a:t>
            </a:r>
            <a:endParaRPr lang="fr-BE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0" y="5519738"/>
            <a:ext cx="2133600" cy="153987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04108" y="3545263"/>
            <a:ext cx="1098339" cy="271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Verdana"/>
              </a:rPr>
              <a:t>TC - TC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04108" y="3974363"/>
            <a:ext cx="1098343" cy="261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000000"/>
                </a:solidFill>
                <a:latin typeface="Verdana"/>
              </a:rPr>
              <a:t>NTC - NTC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04102" y="4446143"/>
            <a:ext cx="1098340" cy="2717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Verdana"/>
              </a:rPr>
              <a:t>TC - NTC</a:t>
            </a: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2256003" y="5519753"/>
            <a:ext cx="2133600" cy="1539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48598" y="3480256"/>
            <a:ext cx="1956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Forest no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9548598" y="3886858"/>
            <a:ext cx="24482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Non-forest no </a:t>
            </a:r>
            <a:r>
              <a:rPr lang="en-GB" dirty="0" smtClean="0"/>
              <a:t>change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548598" y="435375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Loss of forest</a:t>
            </a:r>
          </a:p>
        </p:txBody>
      </p:sp>
    </p:spTree>
    <p:extLst>
      <p:ext uri="{BB962C8B-B14F-4D97-AF65-F5344CB8AC3E}">
        <p14:creationId xmlns:p14="http://schemas.microsoft.com/office/powerpoint/2010/main" val="32919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Grid of Minimum </a:t>
            </a:r>
            <a:r>
              <a:rPr lang="en-US" dirty="0"/>
              <a:t>Forest Unit</a:t>
            </a:r>
            <a:endParaRPr lang="fr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92505" y="1608781"/>
            <a:ext cx="6195595" cy="398098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CarbEF</a:t>
            </a:r>
            <a:r>
              <a:rPr lang="en-US" dirty="0" smtClean="0"/>
              <a:t> analyzes the tree cover loss map inside a grid of Minimum Forest Unit (MFU)</a:t>
            </a:r>
          </a:p>
          <a:p>
            <a:endParaRPr lang="en-US" dirty="0" smtClean="0"/>
          </a:p>
          <a:p>
            <a:r>
              <a:rPr lang="en-US" dirty="0" smtClean="0"/>
              <a:t>The MFU size ~ minimum area of the forest definition</a:t>
            </a:r>
          </a:p>
          <a:p>
            <a:endParaRPr lang="en-US" dirty="0" smtClean="0"/>
          </a:p>
          <a:p>
            <a:r>
              <a:rPr lang="en-US" dirty="0" smtClean="0"/>
              <a:t>MFU classified according to the tree cover threshold</a:t>
            </a:r>
          </a:p>
          <a:p>
            <a:endParaRPr lang="fr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47" b="15459"/>
          <a:stretch/>
        </p:blipFill>
        <p:spPr>
          <a:xfrm>
            <a:off x="6388100" y="1439056"/>
            <a:ext cx="5775325" cy="533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Area and emissions estimations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1805" y="1765300"/>
            <a:ext cx="5518261" cy="3350397"/>
          </a:xfrm>
        </p:spPr>
        <p:txBody>
          <a:bodyPr/>
          <a:lstStyle/>
          <a:p>
            <a:r>
              <a:rPr lang="en-US" dirty="0" smtClean="0"/>
              <a:t>Emission factor applied to any MFU classified as </a:t>
            </a:r>
          </a:p>
          <a:p>
            <a:pPr lvl="3"/>
            <a:r>
              <a:rPr lang="en-US" sz="2400" dirty="0" smtClean="0"/>
              <a:t>Deforestation </a:t>
            </a:r>
          </a:p>
          <a:p>
            <a:pPr lvl="3"/>
            <a:r>
              <a:rPr lang="en-US" sz="2400" dirty="0" smtClean="0"/>
              <a:t>Forest Degradation</a:t>
            </a:r>
          </a:p>
          <a:p>
            <a:endParaRPr lang="en-US" dirty="0" smtClean="0"/>
          </a:p>
          <a:p>
            <a:r>
              <a:rPr lang="en-US" dirty="0" smtClean="0"/>
              <a:t>Different options to report the areas of forest changes and the associated CO</a:t>
            </a:r>
            <a:r>
              <a:rPr lang="en-GB" b="1" baseline="-25000" dirty="0"/>
              <a:t> 2</a:t>
            </a:r>
            <a:r>
              <a:rPr lang="en-US" dirty="0" smtClean="0"/>
              <a:t> emissions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066" y="1657524"/>
            <a:ext cx="6411220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282063" y="3103461"/>
            <a:ext cx="3892015" cy="2648320"/>
            <a:chOff x="8282063" y="3103461"/>
            <a:chExt cx="3892015" cy="264832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01652" y="3103461"/>
              <a:ext cx="3772426" cy="2648320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>
              <a:off x="8282063" y="4312118"/>
              <a:ext cx="341846" cy="231006"/>
            </a:xfrm>
            <a:prstGeom prst="rightArrow">
              <a:avLst/>
            </a:prstGeom>
            <a:solidFill>
              <a:srgbClr val="093B37"/>
            </a:solidFill>
            <a:ln>
              <a:solidFill>
                <a:srgbClr val="093B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kern="0" dirty="0" err="1"/>
              <a:t>CarbEF</a:t>
            </a:r>
            <a:r>
              <a:rPr lang="en-US" kern="0" dirty="0"/>
              <a:t> in </a:t>
            </a:r>
            <a:r>
              <a:rPr lang="en-US" kern="0" dirty="0" err="1"/>
              <a:t>IMPACTools</a:t>
            </a:r>
            <a:endParaRPr lang="en-US" kern="0" dirty="0"/>
          </a:p>
          <a:p>
            <a:endParaRPr lang="fr-BE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4753" y="1552352"/>
            <a:ext cx="7709510" cy="4650627"/>
            <a:chOff x="524753" y="1552352"/>
            <a:chExt cx="7709510" cy="46506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4753" y="1552352"/>
              <a:ext cx="7709509" cy="465062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382577" y="4196615"/>
              <a:ext cx="851686" cy="462012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0069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-template.pptx" id="{2E31DFA5-9B24-489B-B181-56543C1D4E46}" vid="{259FABAE-24AA-427F-97CF-76AC27B80A8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JRC-presentation-template</Template>
  <TotalTime>277</TotalTime>
  <Words>644</Words>
  <Application>Microsoft Office PowerPoint</Application>
  <PresentationFormat>Widescreen</PresentationFormat>
  <Paragraphs>146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Verdana </vt:lpstr>
      <vt:lpstr>Verdana Standaard</vt:lpstr>
      <vt:lpstr>JRC-presentation_new-style_template</vt:lpstr>
      <vt:lpstr>CarbEF: A software for reporting carbon emissions from deforestation and degradation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IES - JRC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CarbEF: A software for reporting carbon emissions from deforestation and degradation</dc:title>
  <dc:creator>Astrid Verhegghen</dc:creator>
  <cp:lastModifiedBy>Astrid Verhegghen</cp:lastModifiedBy>
  <cp:revision>48</cp:revision>
  <dcterms:created xsi:type="dcterms:W3CDTF">2018-05-31T13:53:46Z</dcterms:created>
  <dcterms:modified xsi:type="dcterms:W3CDTF">2018-06-04T08:04:44Z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Jive_VersionGuid">
    <vt:lpwstr>4366edc9-025c-4beb-868a-612f2bbe00ec</vt:lpwstr>
  </property>
  <property fmtid="{D5CDD505-2E9C-101B-9397-08002B2CF9AE}" pid="3" name="Offisync_ServerID">
    <vt:lpwstr>0d3b22a6-6203-4efc-8e8e-b5279256493b</vt:lpwstr>
  </property>
  <property fmtid="{D5CDD505-2E9C-101B-9397-08002B2CF9AE}" pid="4" name="Offisync_UniqueId">
    <vt:lpwstr>127154</vt:lpwstr>
  </property>
  <property fmtid="{D5CDD505-2E9C-101B-9397-08002B2CF9AE}" pid="5" name="Offisync_UpdateToken">
    <vt:lpwstr>5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Jive_LatestUserAccountName">
    <vt:lpwstr>verheas</vt:lpwstr>
  </property>
</Properties>
</file>